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2" r:id="rId4"/>
    <p:sldId id="263" r:id="rId5"/>
    <p:sldId id="286" r:id="rId6"/>
    <p:sldId id="293" r:id="rId7"/>
    <p:sldId id="264" r:id="rId8"/>
    <p:sldId id="289" r:id="rId9"/>
    <p:sldId id="294" r:id="rId10"/>
    <p:sldId id="270" r:id="rId11"/>
    <p:sldId id="296" r:id="rId12"/>
    <p:sldId id="271" r:id="rId13"/>
    <p:sldId id="258" r:id="rId1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77846"/>
  </p:normalViewPr>
  <p:slideViewPr>
    <p:cSldViewPr snapToGrid="0" snapToObjects="1">
      <p:cViewPr>
        <p:scale>
          <a:sx n="93" d="100"/>
          <a:sy n="93" d="100"/>
        </p:scale>
        <p:origin x="1968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30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4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Системы</a:t>
            </a:r>
            <a:r>
              <a:rPr lang="ru-RU" baseline="0" dirty="0"/>
              <a:t> мониторинга транспортных средств активно применяются в государственном и коммерческом секторе</a:t>
            </a:r>
          </a:p>
          <a:p>
            <a:r>
              <a:rPr lang="ru-RU" baseline="0" dirty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/>
              <a:t> (</a:t>
            </a:r>
            <a:r>
              <a:rPr lang="ru-RU" baseline="0" dirty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0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 рынка систем мониторинга транспортных средств в 2020 году составлял 21.1 миллиард долларов США. Исследование аналитического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[3] прогнозирует рост рынка в среднем на 14% в год в период с 2020 по 2027 год, т.е. к 2027 году, по их прогнозам, объем мирового рынка составит 52.8 миллиардов долларов США.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растет. По оценкам некоммерческого партнерства «ГЛОНАСС», опубликованных в 2020 году [4], российский рынок ИТ-услуг для транспорта растет на 24% в год. Одними из основных драйверов роста являются системы «ГЛОНАСС» и «ПЛАТОН», количество автомобилей, подключенных хотя бы к одной из этих систем, достигло 30% от общего числа автомобилей в РФ в середине 2020 года.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Рассматриваемые аналогичные системы представлены четырьмя наиболее популярными на российском рынке решениями в области систем мониторинга транспортных средств, по данным исследования компании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года [5] :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Gurtam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[6])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ТекноКом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АвтоГраф [7])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Online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[8])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СКАУТ (система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Scout Online 365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[9]).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Перечисленные системы покрывают три четверти российского сегмента рынка.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данных систем очень во многом схож и ориентируется на лидера рынка – систему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основной функционал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о состоянии автомобиля и передача их на сервер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местоположения транспортных средств и данных о их передвижениях на карте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объектами транспортных средств и водителей и их связями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задачами для водителей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Настраиваемые аналитические отчеты: выполнение задач, превышение скорости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Информационная панель с статистикой по автопарку: графики и числа, отражающие активность автопарка в течение настраиваемого периода времени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Все перечисленные системы используют в своей работе </a:t>
            </a:r>
            <a:r>
              <a:rPr lang="en-US" baseline="0" dirty="0"/>
              <a:t>GNSS-</a:t>
            </a:r>
            <a:r>
              <a:rPr lang="ru-RU" baseline="0" dirty="0"/>
              <a:t>трекеры с встроенными сим-картами. Трекер подключается к бортовому </a:t>
            </a:r>
            <a:r>
              <a:rPr lang="ru-RU" baseline="0" dirty="0" err="1"/>
              <a:t>комьютеру</a:t>
            </a:r>
            <a:r>
              <a:rPr lang="ru-RU" baseline="0" dirty="0"/>
              <a:t> автомобиля через </a:t>
            </a:r>
            <a:r>
              <a:rPr lang="en-US" baseline="0" dirty="0"/>
              <a:t>OBD-2 </a:t>
            </a:r>
            <a:r>
              <a:rPr lang="ru-RU" baseline="0" dirty="0"/>
              <a:t>порт, что позволяет ему получать такие данные как: текущая скорость, обороты и нагрузка двигателя, расход топлива и другие, </a:t>
            </a:r>
            <a:r>
              <a:rPr lang="ru-RU" baseline="0" dirty="0" err="1"/>
              <a:t>геокоординаты</a:t>
            </a:r>
            <a:r>
              <a:rPr lang="ru-RU" baseline="0" dirty="0"/>
              <a:t> трекер получает с помощью технологии</a:t>
            </a:r>
            <a:r>
              <a:rPr lang="en-US" baseline="0" dirty="0"/>
              <a:t> GNSS (GPS </a:t>
            </a:r>
            <a:r>
              <a:rPr lang="ru-RU" baseline="0" dirty="0"/>
              <a:t>или </a:t>
            </a:r>
            <a:r>
              <a:rPr lang="en-US" baseline="0" dirty="0"/>
              <a:t>GLONASS), </a:t>
            </a:r>
            <a:r>
              <a:rPr lang="ru-RU" baseline="0" dirty="0"/>
              <a:t>а затем с помощью мобильной сети от встроенной симки передает эти данные на сервер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Все перечисленные системы, кроме </a:t>
            </a:r>
            <a:r>
              <a:rPr lang="en-US" baseline="0" dirty="0"/>
              <a:t>Wialon</a:t>
            </a:r>
            <a:r>
              <a:rPr lang="ru-RU" baseline="0" dirty="0"/>
              <a:t>, способны взаимодействовать только с трекерами собственного производства. По данным исследования компании </a:t>
            </a:r>
            <a:r>
              <a:rPr lang="en-US" baseline="0" dirty="0"/>
              <a:t>Omnicomm </a:t>
            </a:r>
            <a:r>
              <a:rPr lang="ru-RU" baseline="0" dirty="0"/>
              <a:t>в 2017 году средняя цена таких приборов составляла 6472 рубля + несколько тысяч за установку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1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Ключевым элементом информации о состоянии автомобилей в системах мониторинга транспорта – являются данные о его текущем местоположении и передвижениях</a:t>
            </a:r>
          </a:p>
          <a:p>
            <a:r>
              <a:rPr lang="ru-RU" dirty="0"/>
              <a:t>Есть ряд клиентов, которым этих данных было бы достаточно и они не хотели бы переплачивать за оснащение каждого автомобиля </a:t>
            </a:r>
            <a:r>
              <a:rPr lang="ru-RU" dirty="0" err="1"/>
              <a:t>дорогостояющеми</a:t>
            </a:r>
            <a:r>
              <a:rPr lang="ru-RU" dirty="0"/>
              <a:t> трекерами – для таких клиентов этот проект предлагает использовать широко </a:t>
            </a:r>
            <a:r>
              <a:rPr lang="ru-RU" dirty="0" err="1"/>
              <a:t>распространные</a:t>
            </a:r>
            <a:r>
              <a:rPr lang="ru-RU" dirty="0"/>
              <a:t> среди водителей </a:t>
            </a:r>
            <a:r>
              <a:rPr lang="en-US" dirty="0"/>
              <a:t>Android</a:t>
            </a:r>
            <a:r>
              <a:rPr lang="ru-RU" dirty="0"/>
              <a:t>-устройства</a:t>
            </a:r>
          </a:p>
          <a:p>
            <a:endParaRPr lang="ru-RU" dirty="0"/>
          </a:p>
          <a:p>
            <a:r>
              <a:rPr lang="ru-RU" dirty="0"/>
              <a:t>Но есть и клиенты, которым необходимы дополнительные данные, такие как например расход топлива, температура двигателя и другие. Для решения этой задачи этот проект предлагает использовать дешевые </a:t>
            </a:r>
            <a:r>
              <a:rPr lang="en-US" dirty="0"/>
              <a:t>Bluetooth-</a:t>
            </a:r>
            <a:r>
              <a:rPr lang="ru-RU" dirty="0"/>
              <a:t>трекеры также подключаемые через </a:t>
            </a:r>
            <a:r>
              <a:rPr lang="en-US" dirty="0"/>
              <a:t>OBD-|| </a:t>
            </a:r>
            <a:r>
              <a:rPr lang="ru-RU" dirty="0"/>
              <a:t>порт, у которых нету </a:t>
            </a:r>
            <a:r>
              <a:rPr lang="ru-RU" dirty="0" err="1"/>
              <a:t>встроеннной</a:t>
            </a:r>
            <a:r>
              <a:rPr lang="ru-RU" dirty="0"/>
              <a:t> сим-карты (а значит и дополнительных расходов на связь), но которые способны отдавать тот же набор данных, что и обычные трекеры по </a:t>
            </a:r>
            <a:r>
              <a:rPr lang="en-US" dirty="0"/>
              <a:t>Bluetooth </a:t>
            </a:r>
            <a:r>
              <a:rPr lang="ru-RU" dirty="0"/>
              <a:t>и стоят при этом в </a:t>
            </a:r>
            <a:r>
              <a:rPr lang="en-US" dirty="0"/>
              <a:t>16</a:t>
            </a:r>
            <a:r>
              <a:rPr lang="ru-RU" dirty="0"/>
              <a:t> раз меньше – в районе </a:t>
            </a:r>
            <a:r>
              <a:rPr lang="en-US" dirty="0"/>
              <a:t>400</a:t>
            </a:r>
            <a:r>
              <a:rPr lang="ru-RU" dirty="0"/>
              <a:t> рублей</a:t>
            </a:r>
          </a:p>
          <a:p>
            <a:endParaRPr lang="ru-RU" dirty="0"/>
          </a:p>
          <a:p>
            <a:r>
              <a:rPr lang="ru-RU" dirty="0"/>
              <a:t>В остальном функционале система намерена повторять лучший функционал популярных мониторинговых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 сервиса разделен на четыре части.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Android </a:t>
            </a:r>
            <a:r>
              <a:rPr lang="ru-RU" dirty="0"/>
              <a:t>приложение – часть сервиса, используемая водителями. Приложение </a:t>
            </a:r>
            <a:r>
              <a:rPr lang="en-US" dirty="0"/>
              <a:t>Android</a:t>
            </a:r>
            <a:r>
              <a:rPr lang="ru-RU" dirty="0"/>
              <a:t> имеет возможность получаться свои </a:t>
            </a:r>
            <a:r>
              <a:rPr lang="ru-RU" dirty="0" err="1"/>
              <a:t>геокоординаты</a:t>
            </a:r>
            <a:r>
              <a:rPr lang="ru-RU" dirty="0"/>
              <a:t> – этих данных будет достаточно для работы всего основного функционала приложения, но чтобы конкурировать с существующими решениями за клиентов, которым также необходимы другие данные о состоянии автомобиля, используется </a:t>
            </a:r>
            <a:r>
              <a:rPr lang="en-US" dirty="0"/>
              <a:t>Bluetooth</a:t>
            </a:r>
            <a:r>
              <a:rPr lang="ru-RU" dirty="0"/>
              <a:t> </a:t>
            </a:r>
            <a:r>
              <a:rPr lang="en-US" dirty="0"/>
              <a:t>OBD-|| </a:t>
            </a:r>
            <a:r>
              <a:rPr lang="ru-RU" dirty="0"/>
              <a:t>трекер, который сможет отдавать данные на </a:t>
            </a:r>
            <a:r>
              <a:rPr lang="en-US" dirty="0"/>
              <a:t>Android, </a:t>
            </a:r>
            <a:r>
              <a:rPr lang="ru-RU" dirty="0"/>
              <a:t>таким образом приложение будет иметь доступ к расходу топлива, пробегу и другим параметрам. Приложение будет записывать эти данные в локальную базу данных </a:t>
            </a:r>
            <a:r>
              <a:rPr lang="en-GB" dirty="0"/>
              <a:t>SQLite, </a:t>
            </a:r>
            <a:r>
              <a:rPr lang="ru-RU" dirty="0"/>
              <a:t>а затем отправлять эти данные в сервис обработки данных. Также в приложении доступен функционал управления задачами водителя и чат с оператором системы.</a:t>
            </a:r>
          </a:p>
          <a:p>
            <a:endParaRPr lang="ru-RU" dirty="0"/>
          </a:p>
          <a:p>
            <a:r>
              <a:rPr lang="ru-RU" dirty="0"/>
              <a:t>Серверная часть отвечает за предоставление </a:t>
            </a:r>
            <a:r>
              <a:rPr lang="en-GB" dirty="0"/>
              <a:t>API </a:t>
            </a:r>
            <a:r>
              <a:rPr lang="ru-RU" dirty="0"/>
              <a:t>для управления, агрегирования и получения остальных системных данных из базы данных. В целом его функционал приближен к функционалу рыночных доминантов: управление транспортными средствами и водителями, возврат данных о транспортном средстве для дальнейшей визуализации, задачи водителя, экспорт аналитических отчетов и предоставление данных для </a:t>
            </a:r>
            <a:r>
              <a:rPr lang="ru-RU" dirty="0" err="1"/>
              <a:t>дашборда</a:t>
            </a:r>
            <a:r>
              <a:rPr lang="ru-RU" dirty="0"/>
              <a:t> со статистикой по автопарку, установка параметров для Приложение для </a:t>
            </a:r>
            <a:r>
              <a:rPr lang="en-GB" dirty="0"/>
              <a:t>Android, </a:t>
            </a:r>
            <a:r>
              <a:rPr lang="ru-RU" dirty="0"/>
              <a:t>например временной интервал между записями и другие.</a:t>
            </a:r>
          </a:p>
          <a:p>
            <a:endParaRPr lang="ru-RU" dirty="0"/>
          </a:p>
          <a:p>
            <a:r>
              <a:rPr lang="ru-RU" dirty="0" err="1"/>
              <a:t>Фронтендная</a:t>
            </a:r>
            <a:r>
              <a:rPr lang="ru-RU" dirty="0"/>
              <a:t> часть веб-приложения используется операторами и администраторами системы для управления и анализа данных о автопарке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5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6/5/21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6/5/21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18" Type="http://schemas.openxmlformats.org/officeDocument/2006/relationships/image" Target="../media/image33.tiff"/><Relationship Id="rId3" Type="http://schemas.openxmlformats.org/officeDocument/2006/relationships/image" Target="../media/image2.jpeg"/><Relationship Id="rId21" Type="http://schemas.openxmlformats.org/officeDocument/2006/relationships/image" Target="../media/image36.png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17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tiff"/><Relationship Id="rId5" Type="http://schemas.openxmlformats.org/officeDocument/2006/relationships/image" Target="../media/image20.jpeg"/><Relationship Id="rId15" Type="http://schemas.openxmlformats.org/officeDocument/2006/relationships/image" Target="../media/image30.tiff"/><Relationship Id="rId10" Type="http://schemas.openxmlformats.org/officeDocument/2006/relationships/image" Target="../media/image25.tiff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tiff"/><Relationship Id="rId14" Type="http://schemas.openxmlformats.org/officeDocument/2006/relationships/image" Target="../media/image29.tiff"/><Relationship Id="rId2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br>
              <a:rPr lang="en-US" sz="2600" b="1" dirty="0">
                <a:solidFill>
                  <a:srgbClr val="21386F"/>
                </a:solidFill>
              </a:rPr>
            </a:b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 err="1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</a:p>
          <a:p>
            <a:pPr algn="r" eaLnBrk="1" hangingPunct="1"/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факультета компьютерных наук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Хади Салех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Рисунок 7" descr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58" y="1817508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81" y="1741187"/>
            <a:ext cx="1439333" cy="14393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50671" y="4649690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904" y="5049800"/>
            <a:ext cx="1415992" cy="129421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158" y="3488204"/>
            <a:ext cx="1981513" cy="99075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684" y="3193176"/>
            <a:ext cx="573685" cy="57368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8899" y="2926101"/>
            <a:ext cx="1867308" cy="105036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1671" y="5384373"/>
            <a:ext cx="856728" cy="77306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281947" y="4390269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63" y="5033651"/>
            <a:ext cx="1087437" cy="1087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857" y="5036726"/>
            <a:ext cx="1145789" cy="1145789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9846" y="1710183"/>
            <a:ext cx="1627497" cy="162749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3824" y="2926101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9751" y="5074173"/>
            <a:ext cx="1265155" cy="1046915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A62AD9-056E-534B-B670-2700DAD6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07" y="5478321"/>
            <a:ext cx="2069448" cy="1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9">
            <a:extLst>
              <a:ext uri="{FF2B5EF4-FFF2-40B4-BE49-F238E27FC236}">
                <a16:creationId xmlns:a16="http://schemas.microsoft.com/office/drawing/2014/main" id="{E6DA6DA8-CCBC-BB42-B922-E89553F55242}"/>
              </a:ext>
            </a:extLst>
          </p:cNvPr>
          <p:cNvSpPr/>
          <p:nvPr/>
        </p:nvSpPr>
        <p:spPr>
          <a:xfrm>
            <a:off x="7482718" y="5334693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+mn-lt"/>
            </a:endParaRPr>
          </a:p>
        </p:txBody>
      </p:sp>
      <p:pic>
        <p:nvPicPr>
          <p:cNvPr id="1030" name="Picture 6" descr="Signal R in Android |">
            <a:extLst>
              <a:ext uri="{FF2B5EF4-FFF2-40B4-BE49-F238E27FC236}">
                <a16:creationId xmlns:a16="http://schemas.microsoft.com/office/drawing/2014/main" id="{9D4398B9-4B92-344C-8A40-DACF88F2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03" y="5388746"/>
            <a:ext cx="1223649" cy="7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29">
            <a:extLst>
              <a:ext uri="{FF2B5EF4-FFF2-40B4-BE49-F238E27FC236}">
                <a16:creationId xmlns:a16="http://schemas.microsoft.com/office/drawing/2014/main" id="{D083C1AA-4D10-614D-8CE2-C81F05D4D412}"/>
              </a:ext>
            </a:extLst>
          </p:cNvPr>
          <p:cNvSpPr/>
          <p:nvPr/>
        </p:nvSpPr>
        <p:spPr>
          <a:xfrm>
            <a:off x="4945844" y="4307725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Режим реального времени</a:t>
            </a:r>
            <a:endParaRPr lang="ru-RU" sz="2000" dirty="0">
              <a:latin typeface="+mn-lt"/>
            </a:endParaRPr>
          </a:p>
        </p:txBody>
      </p:sp>
      <p:pic>
        <p:nvPicPr>
          <p:cNvPr id="46" name="Picture 2" descr="Typescript - Free brands and logotypes icons">
            <a:extLst>
              <a:ext uri="{FF2B5EF4-FFF2-40B4-BE49-F238E27FC236}">
                <a16:creationId xmlns:a16="http://schemas.microsoft.com/office/drawing/2014/main" id="{EDA2F323-BF17-6249-8441-90ADA2A0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11" y="1929137"/>
            <a:ext cx="956939" cy="9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QLite — Википедия">
            <a:extLst>
              <a:ext uri="{FF2B5EF4-FFF2-40B4-BE49-F238E27FC236}">
                <a16:creationId xmlns:a16="http://schemas.microsoft.com/office/drawing/2014/main" id="{ADBDD30B-46A7-5641-B694-ED904C15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46" y="3764500"/>
            <a:ext cx="1472691" cy="6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Демонстрация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12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Мониторинг транспорта и навигация (рынок России) [Электронный ресурс] / Режим доступа: </a:t>
            </a:r>
            <a:r>
              <a:rPr lang="ru-RU" sz="1400" dirty="0" err="1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Device Market Statistics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8-е ежегодное исследование рынка мониторинга транспорта РФ.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/docs/Omnicomm_Navitoring_2018.pdf,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обращения: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Wialon.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17.11.20)АвтоГраф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АвтоГраф.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glonassgps.com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Omnicomm.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СКАУТ 365.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https://scout-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gps.ru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programmnoe-obespechenie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/scout365/,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OBD-|| Bluetooth adapter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market.yandex.ru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search?text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=obd%202%20%20bluetooth&amp;cpa=0&amp;cvredirect=2&amp;how=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aprice&amp;onstock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=0&amp;local-offers-first=0,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22.04.21)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siroytman@edu.hse.ru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</a:t>
            </a:r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1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Коммерческий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03" y="1802309"/>
            <a:ext cx="5436973" cy="49191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77541"/>
              </p:ext>
            </p:extLst>
          </p:nvPr>
        </p:nvGraphicFramePr>
        <p:xfrm>
          <a:off x="88367" y="1283918"/>
          <a:ext cx="9027178" cy="507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6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Calibri" charset="0"/>
                        </a:rPr>
                        <a:t>Термин (рус.)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Термин (англ.)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Определение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03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</a:rPr>
                        <a:t>ГНСС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GNSS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Спутниковая система навигации (англ.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Navigation Satellite System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— система, предназначенная для определения местоположения (географических координат) наземных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объектов</a:t>
                      </a:r>
                      <a:r>
                        <a:rPr lang="en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Примеры спутниковых систем: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GLONASS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5155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ru-RU" sz="1700" b="1" dirty="0">
                          <a:effectLst/>
                          <a:latin typeface="+mn-lt"/>
                          <a:ea typeface="Calibri" charset="0"/>
                        </a:rPr>
                        <a:t>порт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||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 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port</a:t>
                      </a:r>
                      <a:endParaRPr lang="ru-RU" sz="1700" b="1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16-пиновый порт, позволяющий подключиться к системе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Diagnostict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установленной на бортовом компьютере всех автомобилей, выпущенных после 1996 года, для получения данных о состоянии автомобиля.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3438979906"/>
                  </a:ext>
                </a:extLst>
              </a:tr>
              <a:tr h="1717691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Автомобильный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GNSS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-трекер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трекер, терминал</a:t>
                      </a:r>
                      <a:endParaRPr lang="en-US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Vehicle GNSS</a:t>
                      </a:r>
                      <a:r>
                        <a:rPr lang="en-US" sz="1700" baseline="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racker, tracker,</a:t>
                      </a: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terminal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 приёма-передачи данных для спутникового контроля автомобилей, использующее спутниковую систему навигации для точного определения местонахождения объекта и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порт для получения данных о состоянии автомобиля с бортового компьютера.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5" y="1388198"/>
            <a:ext cx="4942776" cy="247138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73" y="1864426"/>
            <a:ext cx="4809394" cy="4480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529" y="2059107"/>
            <a:ext cx="1510767" cy="15318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079" y="1417548"/>
            <a:ext cx="2191161" cy="582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014" y="3606795"/>
            <a:ext cx="1510767" cy="1496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7DF37F-1FA8-064D-8DC8-7282306AE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7258" y="5183609"/>
            <a:ext cx="1380277" cy="1380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52EA35-D0C4-AB4B-AC90-14F46C7627C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0840" y="2030716"/>
            <a:ext cx="6485722" cy="359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E4094E-677A-5A47-BE46-C85E8EEA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" y="1979511"/>
            <a:ext cx="4530726" cy="2568456"/>
          </a:xfrm>
          <a:prstGeom prst="rect">
            <a:avLst/>
          </a:prstGeom>
        </p:spPr>
      </p:pic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7F97F0FC-FBDF-8D48-BABF-BA870FE1B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170" y="2231000"/>
            <a:ext cx="4629767" cy="347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192427"/>
            <a:ext cx="73231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работы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мониторинга транспортных средств, который 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sz="2000" dirty="0">
                <a:solidFill>
                  <a:srgbClr val="003F82"/>
                </a:solidFill>
                <a:latin typeface="+mn-lt"/>
              </a:rPr>
              <a:t>сможет работать в двух конфигурациях: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 производителя системы с встроенной симкой, простой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 передающий данные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приложению</a:t>
            </a: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работы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получения, записи данных от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OBD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трекера и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отправке этих данных сервису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аналогичных сервисов мониторинга транспортных средств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  <p:pic>
        <p:nvPicPr>
          <p:cNvPr id="2050" name="Picture 2" descr="Автосканер ELM327 OBD2 Bluetooth адаптер">
            <a:extLst>
              <a:ext uri="{FF2B5EF4-FFF2-40B4-BE49-F238E27FC236}">
                <a16:creationId xmlns:a16="http://schemas.microsoft.com/office/drawing/2014/main" id="{8EF2C895-9DA2-AA45-985C-6CF42EF6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9" y="3935959"/>
            <a:ext cx="1739861" cy="17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Архитектура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B1AF8-498E-FF45-981D-A1872D4C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3" y="1408698"/>
            <a:ext cx="7380514" cy="49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Функциональность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27944-7446-8D42-B301-B43C0249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02" y="1427018"/>
            <a:ext cx="6091024" cy="50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1626</Words>
  <Application>Microsoft Macintosh PowerPoint</Application>
  <PresentationFormat>On-screen Show (4:3)</PresentationFormat>
  <Paragraphs>171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Myriad Pro</vt:lpstr>
      <vt:lpstr>Office Theme</vt:lpstr>
      <vt:lpstr>Система мониторинга транспортных средств на базе мобильных устройств   Vehicle Monitoring System Based on Mobile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Microsoft Office User</cp:lastModifiedBy>
  <cp:revision>216</cp:revision>
  <dcterms:created xsi:type="dcterms:W3CDTF">2010-09-30T06:45:29Z</dcterms:created>
  <dcterms:modified xsi:type="dcterms:W3CDTF">2021-06-06T12:15:25Z</dcterms:modified>
</cp:coreProperties>
</file>